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227454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4092423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08767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1830571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9922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1505456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2223393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158304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1510741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28C506D-70E3-41AF-9302-7D7AE59E8A4A}"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2969560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28C506D-70E3-41AF-9302-7D7AE59E8A4A}"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419525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28C506D-70E3-41AF-9302-7D7AE59E8A4A}" type="datetimeFigureOut">
              <a:rPr lang="ru-RU" smtClean="0"/>
              <a:t>31.08.2020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95773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28C506D-70E3-41AF-9302-7D7AE59E8A4A}" type="datetimeFigureOut">
              <a:rPr lang="ru-RU" smtClean="0"/>
              <a:t>31.08.2020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130450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C506D-70E3-41AF-9302-7D7AE59E8A4A}" type="datetimeFigureOut">
              <a:rPr lang="ru-RU" smtClean="0"/>
              <a:t>31.08.2020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2174558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28C506D-70E3-41AF-9302-7D7AE59E8A4A}"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238173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28C506D-70E3-41AF-9302-7D7AE59E8A4A}"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308FAE-8C38-485A-BE84-4C14EB587BCB}" type="slidenum">
              <a:rPr lang="ru-RU" smtClean="0"/>
              <a:t>‹#›</a:t>
            </a:fld>
            <a:endParaRPr lang="ru-RU"/>
          </a:p>
        </p:txBody>
      </p:sp>
    </p:spTree>
    <p:extLst>
      <p:ext uri="{BB962C8B-B14F-4D97-AF65-F5344CB8AC3E}">
        <p14:creationId xmlns:p14="http://schemas.microsoft.com/office/powerpoint/2010/main" val="333350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8C506D-70E3-41AF-9302-7D7AE59E8A4A}" type="datetimeFigureOut">
              <a:rPr lang="ru-RU" smtClean="0"/>
              <a:t>31.08.2020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308FAE-8C38-485A-BE84-4C14EB587BCB}" type="slidenum">
              <a:rPr lang="ru-RU" smtClean="0"/>
              <a:t>‹#›</a:t>
            </a:fld>
            <a:endParaRPr lang="ru-RU"/>
          </a:p>
        </p:txBody>
      </p:sp>
    </p:spTree>
    <p:extLst>
      <p:ext uri="{BB962C8B-B14F-4D97-AF65-F5344CB8AC3E}">
        <p14:creationId xmlns:p14="http://schemas.microsoft.com/office/powerpoint/2010/main" val="4031369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9D8744-F2A9-4DE2-A2E9-2033E91868D5}"/>
              </a:ext>
            </a:extLst>
          </p:cNvPr>
          <p:cNvSpPr>
            <a:spLocks noGrp="1"/>
          </p:cNvSpPr>
          <p:nvPr>
            <p:ph type="ctrTitle"/>
          </p:nvPr>
        </p:nvSpPr>
        <p:spPr/>
        <p:txBody>
          <a:bodyPr/>
          <a:lstStyle/>
          <a:p>
            <a:r>
              <a:rPr lang="ru-RU" dirty="0"/>
              <a:t>Новое в работе детского сада</a:t>
            </a:r>
          </a:p>
        </p:txBody>
      </p:sp>
      <p:sp>
        <p:nvSpPr>
          <p:cNvPr id="3" name="Подзаголовок 2">
            <a:extLst>
              <a:ext uri="{FF2B5EF4-FFF2-40B4-BE49-F238E27FC236}">
                <a16:creationId xmlns:a16="http://schemas.microsoft.com/office/drawing/2014/main" id="{86501602-43F4-433D-9437-EB91710AF02C}"/>
              </a:ext>
            </a:extLst>
          </p:cNvPr>
          <p:cNvSpPr>
            <a:spLocks noGrp="1"/>
          </p:cNvSpPr>
          <p:nvPr>
            <p:ph type="subTitle" idx="1"/>
          </p:nvPr>
        </p:nvSpPr>
        <p:spPr/>
        <p:txBody>
          <a:bodyPr/>
          <a:lstStyle/>
          <a:p>
            <a:r>
              <a:rPr lang="ru-RU" dirty="0"/>
              <a:t>Родительское собрание                      Подготовлено заведующим Чубаровой М.Е.</a:t>
            </a:r>
          </a:p>
        </p:txBody>
      </p:sp>
    </p:spTree>
    <p:extLst>
      <p:ext uri="{BB962C8B-B14F-4D97-AF65-F5344CB8AC3E}">
        <p14:creationId xmlns:p14="http://schemas.microsoft.com/office/powerpoint/2010/main" val="2596586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C23BD2-664B-4F55-869E-80E9B692DC50}"/>
              </a:ext>
            </a:extLst>
          </p:cNvPr>
          <p:cNvSpPr txBox="1"/>
          <p:nvPr/>
        </p:nvSpPr>
        <p:spPr>
          <a:xfrm>
            <a:off x="443883" y="346229"/>
            <a:ext cx="9126245" cy="5950412"/>
          </a:xfrm>
          <a:prstGeom prst="rect">
            <a:avLst/>
          </a:prstGeom>
          <a:noFill/>
        </p:spPr>
        <p:txBody>
          <a:bodyPr wrap="square">
            <a:spAutoFit/>
          </a:bodyPr>
          <a:lstStyle/>
          <a:p>
            <a:pPr>
              <a:lnSpc>
                <a:spcPct val="107000"/>
              </a:lnSpc>
              <a:spcAft>
                <a:spcPts val="800"/>
              </a:spcAft>
            </a:pPr>
            <a:r>
              <a:rPr lang="ru-RU" sz="2000" b="1" dirty="0">
                <a:solidFill>
                  <a:srgbClr val="733902"/>
                </a:solidFill>
                <a:effectLst/>
                <a:latin typeface="Arial" panose="020B0604020202020204" pitchFamily="34" charset="0"/>
                <a:ea typeface="Times New Roman" panose="02020603050405020304" pitchFamily="18" charset="0"/>
                <a:cs typeface="Times New Roman" panose="02020603050405020304" pitchFamily="18" charset="0"/>
              </a:rPr>
              <a:t>Я слышала, что врачи не рекомендуют давать детям гаджеты. Говорят, что дети хуже развиваются и становятся раздражительными. Можно ли тогда с дошкольниками заниматься дистанционно?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Врачи категорически не запрещают детям использовать электронные устройства, они лишь ограничивают время, которое дети могут без вреда для здоровья за ними сидеть. Поэтому дистанционные занятия проводить можно, но они не должны быть длительными. По СанПиН с детьми 4 и 5 лет заниматься онлайн можно 10 минут, с детьми 6 лет – 15 минут. До 4 лет дистанционного обучения лучше избежать. Поэтому вреда от таких занятий не будет.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b="1" dirty="0">
                <a:solidFill>
                  <a:srgbClr val="733902"/>
                </a:solidFill>
                <a:effectLst/>
                <a:latin typeface="Arial" panose="020B0604020202020204" pitchFamily="34" charset="0"/>
                <a:ea typeface="Times New Roman" panose="02020603050405020304" pitchFamily="18" charset="0"/>
                <a:cs typeface="Times New Roman" panose="02020603050405020304" pitchFamily="18" charset="0"/>
              </a:rPr>
              <a:t>Если мы наденем маски и не будем подходить близко к детям, а будем смотреть издалека, то можно приходить на мероприятие? Я слышала, что в другом детском саду так разрешили.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В другом детском саду, заведующий действовала на свой риск, поскольку требование Роспотребнадзора нарушать нельзя. За это детский сад могут оштрафовать. К тому же эпидемиологическая ситуация еще нестабильная, и я не считаю нужным подвергать риску здоровье детей. Возможно, в начале следующего года власти снимут все ограничения, тогда пожалуйста – приходите.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5365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1B4219C-34CC-4C36-AC7E-19C025DB2007}"/>
              </a:ext>
            </a:extLst>
          </p:cNvPr>
          <p:cNvSpPr txBox="1"/>
          <p:nvPr/>
        </p:nvSpPr>
        <p:spPr>
          <a:xfrm>
            <a:off x="710214" y="470517"/>
            <a:ext cx="8438224" cy="461665"/>
          </a:xfrm>
          <a:prstGeom prst="rect">
            <a:avLst/>
          </a:prstGeom>
          <a:noFill/>
        </p:spPr>
        <p:txBody>
          <a:bodyPr wrap="square">
            <a:spAutoFit/>
          </a:bodyPr>
          <a:lstStyle/>
          <a:p>
            <a:r>
              <a:rPr lang="ru-RU" sz="2400" dirty="0">
                <a:solidFill>
                  <a:schemeClr val="accent2"/>
                </a:solidFill>
              </a:rPr>
              <a:t>Действия, чтобы перевести праздники в новый формат:</a:t>
            </a:r>
          </a:p>
        </p:txBody>
      </p:sp>
      <p:sp>
        <p:nvSpPr>
          <p:cNvPr id="9" name="TextBox 8">
            <a:extLst>
              <a:ext uri="{FF2B5EF4-FFF2-40B4-BE49-F238E27FC236}">
                <a16:creationId xmlns:a16="http://schemas.microsoft.com/office/drawing/2014/main" id="{8F0C2AA1-76A6-4213-BDB2-DA4642841D6C}"/>
              </a:ext>
            </a:extLst>
          </p:cNvPr>
          <p:cNvSpPr txBox="1"/>
          <p:nvPr/>
        </p:nvSpPr>
        <p:spPr>
          <a:xfrm>
            <a:off x="630315" y="1331651"/>
            <a:ext cx="8518123" cy="4278094"/>
          </a:xfrm>
          <a:prstGeom prst="rect">
            <a:avLst/>
          </a:prstGeom>
          <a:noFill/>
        </p:spPr>
        <p:txBody>
          <a:bodyPr wrap="square">
            <a:spAutoFit/>
          </a:bodyPr>
          <a:lstStyle/>
          <a:p>
            <a:r>
              <a:rPr lang="ru-RU" sz="2400" dirty="0"/>
              <a:t>Воспитатели меняют методики проведения праздников.</a:t>
            </a:r>
          </a:p>
          <a:p>
            <a:endParaRPr lang="ru-RU" sz="2400" dirty="0"/>
          </a:p>
          <a:p>
            <a:r>
              <a:rPr lang="ru-RU" sz="2400" dirty="0"/>
              <a:t>Музыкальный руководитель готовит оборудование и программы.   </a:t>
            </a:r>
          </a:p>
          <a:p>
            <a:endParaRPr lang="ru-RU" sz="2400" dirty="0"/>
          </a:p>
          <a:p>
            <a:r>
              <a:rPr lang="ru-RU" sz="2400" dirty="0"/>
              <a:t>В хорошую погоду воспитатель проводит мероприятия на улице.</a:t>
            </a:r>
          </a:p>
          <a:p>
            <a:endParaRPr lang="ru-RU" sz="2400" dirty="0"/>
          </a:p>
          <a:p>
            <a:endParaRPr lang="ru-RU" sz="2400" dirty="0"/>
          </a:p>
          <a:p>
            <a:endParaRPr lang="ru-RU" sz="2400" dirty="0"/>
          </a:p>
          <a:p>
            <a:r>
              <a:rPr lang="ru-RU" sz="3200" dirty="0">
                <a:solidFill>
                  <a:schemeClr val="accent2"/>
                </a:solidFill>
              </a:rPr>
              <a:t>СПАСИБО  ЗА  ВНИМАНИЕ.</a:t>
            </a:r>
          </a:p>
        </p:txBody>
      </p:sp>
    </p:spTree>
    <p:extLst>
      <p:ext uri="{BB962C8B-B14F-4D97-AF65-F5344CB8AC3E}">
        <p14:creationId xmlns:p14="http://schemas.microsoft.com/office/powerpoint/2010/main" val="205158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0FBA97-FAA7-450A-89A2-DE66588E9F62}"/>
              </a:ext>
            </a:extLst>
          </p:cNvPr>
          <p:cNvSpPr txBox="1"/>
          <p:nvPr/>
        </p:nvSpPr>
        <p:spPr>
          <a:xfrm>
            <a:off x="1278384" y="1038687"/>
            <a:ext cx="7870054" cy="646331"/>
          </a:xfrm>
          <a:prstGeom prst="rect">
            <a:avLst/>
          </a:prstGeom>
          <a:noFill/>
        </p:spPr>
        <p:txBody>
          <a:bodyPr wrap="square">
            <a:spAutoFit/>
          </a:bodyPr>
          <a:lstStyle/>
          <a:p>
            <a:r>
              <a:rPr lang="ru-RU" sz="3600" dirty="0">
                <a:solidFill>
                  <a:schemeClr val="accent2"/>
                </a:solidFill>
              </a:rPr>
              <a:t>Темы для обсуждения:</a:t>
            </a:r>
          </a:p>
        </p:txBody>
      </p:sp>
      <p:sp>
        <p:nvSpPr>
          <p:cNvPr id="5" name="TextBox 4">
            <a:extLst>
              <a:ext uri="{FF2B5EF4-FFF2-40B4-BE49-F238E27FC236}">
                <a16:creationId xmlns:a16="http://schemas.microsoft.com/office/drawing/2014/main" id="{53A73968-B3FB-40B5-88C4-55F409450E9E}"/>
              </a:ext>
            </a:extLst>
          </p:cNvPr>
          <p:cNvSpPr txBox="1"/>
          <p:nvPr/>
        </p:nvSpPr>
        <p:spPr>
          <a:xfrm>
            <a:off x="1278384" y="2663301"/>
            <a:ext cx="7941075" cy="2831544"/>
          </a:xfrm>
          <a:prstGeom prst="rect">
            <a:avLst/>
          </a:prstGeom>
          <a:noFill/>
        </p:spPr>
        <p:txBody>
          <a:bodyPr wrap="square">
            <a:spAutoFit/>
          </a:bodyPr>
          <a:lstStyle/>
          <a:p>
            <a:endParaRPr lang="ru-RU" dirty="0"/>
          </a:p>
          <a:p>
            <a:r>
              <a:rPr lang="ru-RU" sz="3200" dirty="0"/>
              <a:t>1.Профилактика коронавируса</a:t>
            </a:r>
          </a:p>
          <a:p>
            <a:endParaRPr lang="ru-RU" sz="3200" dirty="0"/>
          </a:p>
          <a:p>
            <a:r>
              <a:rPr lang="ru-RU" sz="3200" dirty="0"/>
              <a:t>2.Общесадовские мероприятия</a:t>
            </a:r>
          </a:p>
          <a:p>
            <a:endParaRPr lang="ru-RU" sz="3200" dirty="0"/>
          </a:p>
          <a:p>
            <a:r>
              <a:rPr lang="ru-RU" sz="3200" dirty="0"/>
              <a:t>3.Дистанционное образование</a:t>
            </a:r>
          </a:p>
        </p:txBody>
      </p:sp>
    </p:spTree>
    <p:extLst>
      <p:ext uri="{BB962C8B-B14F-4D97-AF65-F5344CB8AC3E}">
        <p14:creationId xmlns:p14="http://schemas.microsoft.com/office/powerpoint/2010/main" val="2200601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6FF1A6-806C-4495-A8F2-0534BC629020}"/>
              </a:ext>
            </a:extLst>
          </p:cNvPr>
          <p:cNvSpPr txBox="1"/>
          <p:nvPr/>
        </p:nvSpPr>
        <p:spPr>
          <a:xfrm>
            <a:off x="843379" y="656948"/>
            <a:ext cx="8305059" cy="584775"/>
          </a:xfrm>
          <a:prstGeom prst="rect">
            <a:avLst/>
          </a:prstGeom>
          <a:noFill/>
        </p:spPr>
        <p:txBody>
          <a:bodyPr wrap="square">
            <a:spAutoFit/>
          </a:bodyPr>
          <a:lstStyle/>
          <a:p>
            <a:r>
              <a:rPr lang="ru-RU" sz="3200" dirty="0">
                <a:solidFill>
                  <a:schemeClr val="accent2"/>
                </a:solidFill>
              </a:rPr>
              <a:t>Профилактика коронавируса</a:t>
            </a:r>
          </a:p>
        </p:txBody>
      </p:sp>
      <p:sp>
        <p:nvSpPr>
          <p:cNvPr id="5" name="TextBox 4">
            <a:extLst>
              <a:ext uri="{FF2B5EF4-FFF2-40B4-BE49-F238E27FC236}">
                <a16:creationId xmlns:a16="http://schemas.microsoft.com/office/drawing/2014/main" id="{3449ED94-EF21-4B58-AAC4-800B18D7C794}"/>
              </a:ext>
            </a:extLst>
          </p:cNvPr>
          <p:cNvSpPr txBox="1"/>
          <p:nvPr/>
        </p:nvSpPr>
        <p:spPr>
          <a:xfrm>
            <a:off x="843379" y="1518082"/>
            <a:ext cx="8305059" cy="4624984"/>
          </a:xfrm>
          <a:prstGeom prst="rect">
            <a:avLst/>
          </a:prstGeom>
          <a:noFill/>
        </p:spPr>
        <p:txBody>
          <a:bodyPr wrap="square">
            <a:spAutoFit/>
          </a:bodyPr>
          <a:lstStyle/>
          <a:p>
            <a:pPr algn="just">
              <a:lnSpc>
                <a:spcPct val="107000"/>
              </a:lnSpc>
              <a:spcAft>
                <a:spcPts val="800"/>
              </a:spcAft>
            </a:pPr>
            <a:r>
              <a:rPr lang="ru-RU" sz="2400" b="1"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Речь заведующего Чубаровой Марины Евгеньевны</a:t>
            </a:r>
            <a:r>
              <a:rPr lang="ru-RU"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Здравствуйте уважаемые родители!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90170" algn="just">
              <a:lnSpc>
                <a:spcPct val="107000"/>
              </a:lnSpc>
              <a:spcAft>
                <a:spcPts val="800"/>
              </a:spcAft>
            </a:pPr>
            <a:r>
              <a:rPr lang="ru-RU"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 период </a:t>
            </a:r>
            <a:r>
              <a:rPr lang="ru-RU" sz="2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короновируса</a:t>
            </a:r>
            <a:r>
              <a:rPr lang="ru-RU"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наше общение может быть пока только виртуальным. И мы очень рады, что у нас есть возможность такого общения с вами!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Образовательную и воспитательную деятельность мы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орга-низуем</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с учетом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санитарноэпидемиологических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правил Рос-</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потребнадзора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которые он написал для детских садов. Утром, когда воспитанники приходят в детский сад, медсестра измеряет каждому температуру. Детей с признаками инфекционных заболеваний в группу не пускает.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714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AF8EAB-3790-41DB-ADDA-F4C954BD1BFA}"/>
              </a:ext>
            </a:extLst>
          </p:cNvPr>
          <p:cNvSpPr txBox="1"/>
          <p:nvPr/>
        </p:nvSpPr>
        <p:spPr>
          <a:xfrm>
            <a:off x="949911" y="745724"/>
            <a:ext cx="8198527" cy="4335674"/>
          </a:xfrm>
          <a:prstGeom prst="rect">
            <a:avLst/>
          </a:prstGeom>
          <a:noFill/>
        </p:spPr>
        <p:txBody>
          <a:bodyPr wrap="square">
            <a:spAutoFit/>
          </a:bodyPr>
          <a:lstStyle/>
          <a:p>
            <a:pPr algn="just">
              <a:lnSpc>
                <a:spcPct val="107000"/>
              </a:lnSpc>
              <a:spcAft>
                <a:spcPts val="8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В течение дня воспитатели следят, чтобы дети тщательно мыли руки с мылом, а раз в три часа дезинфицировали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антисеп</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-тиком. Во время занятий ребенок сидит за своим столом. Расстояние между  столами полтора метра. Также и кровати стараемся расставить на максимальном удалении. Чтобы дети меньше  кон-тактировали друг с другом в закрытом помещении, воспитатель стал </a:t>
            </a:r>
          </a:p>
          <a:p>
            <a:pPr algn="just">
              <a:lnSpc>
                <a:spcPct val="107000"/>
              </a:lnSpc>
              <a:spcAft>
                <a:spcPts val="8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дольше с ними  гулять. На свежем воздухе проводит и занятия.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Все  оборудование и выносной инвентарь дезинфицируют    после прогулки. В группах, пока дети на улице, проводят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дезин-фекцию</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и уборку. Протирают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мебель,игрушки</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обеззараживают воздух.  Для этого у нас  есть специальные бактерицидные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облу-чатели</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450215" algn="just">
              <a:lnSpc>
                <a:spcPct val="107000"/>
              </a:lnSpc>
              <a:spcAft>
                <a:spcPts val="8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Повар   готовит пищу только в масках и перчатках.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1544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5E8E80-0292-44D7-B9F5-38CAA6D81940}"/>
              </a:ext>
            </a:extLst>
          </p:cNvPr>
          <p:cNvSpPr txBox="1"/>
          <p:nvPr/>
        </p:nvSpPr>
        <p:spPr>
          <a:xfrm>
            <a:off x="878889" y="479394"/>
            <a:ext cx="8269549" cy="523220"/>
          </a:xfrm>
          <a:prstGeom prst="rect">
            <a:avLst/>
          </a:prstGeom>
          <a:noFill/>
        </p:spPr>
        <p:txBody>
          <a:bodyPr wrap="square">
            <a:spAutoFit/>
          </a:bodyPr>
          <a:lstStyle/>
          <a:p>
            <a:r>
              <a:rPr lang="ru-RU" sz="2800" dirty="0">
                <a:solidFill>
                  <a:schemeClr val="accent2"/>
                </a:solidFill>
              </a:rPr>
              <a:t>Мероприятия по профилактике</a:t>
            </a:r>
          </a:p>
        </p:txBody>
      </p:sp>
      <p:sp>
        <p:nvSpPr>
          <p:cNvPr id="7" name="TextBox 6">
            <a:extLst>
              <a:ext uri="{FF2B5EF4-FFF2-40B4-BE49-F238E27FC236}">
                <a16:creationId xmlns:a16="http://schemas.microsoft.com/office/drawing/2014/main" id="{9A7C2321-A4E2-433B-A583-2F4F33E143BE}"/>
              </a:ext>
            </a:extLst>
          </p:cNvPr>
          <p:cNvSpPr txBox="1"/>
          <p:nvPr/>
        </p:nvSpPr>
        <p:spPr>
          <a:xfrm>
            <a:off x="1123025" y="1334233"/>
            <a:ext cx="6098958" cy="2862322"/>
          </a:xfrm>
          <a:prstGeom prst="rect">
            <a:avLst/>
          </a:prstGeom>
          <a:noFill/>
        </p:spPr>
        <p:txBody>
          <a:bodyPr wrap="square">
            <a:spAutoFit/>
          </a:bodyPr>
          <a:lstStyle/>
          <a:p>
            <a:r>
              <a:rPr lang="ru-RU" dirty="0">
                <a:solidFill>
                  <a:srgbClr val="000000"/>
                </a:solidFill>
                <a:latin typeface="PT Serif"/>
              </a:rPr>
              <a:t>Ч</a:t>
            </a:r>
            <a:r>
              <a:rPr lang="ru-RU" b="0" i="0" dirty="0">
                <a:solidFill>
                  <a:srgbClr val="000000"/>
                </a:solidFill>
                <a:effectLst/>
                <a:latin typeface="PT Serif"/>
              </a:rPr>
              <a:t>тобы снизить риск распространения инфекции на каждую неделю у вас расписаны генеральные уборки. Воспитатели два раза в неделю в игровой форме объясняют детям, какие правила личной гигиены нужно соблюдать и как это делать, учат их правильно мыть руки. Ответственные размещают на сайте и стенде памятки, как нужно себя вести во время эпидемии. А на октябрь, например, запланировали семинар «Как защитить себя и ребенка от коронавируса».</a:t>
            </a:r>
            <a:endParaRPr lang="ru-RU" dirty="0"/>
          </a:p>
        </p:txBody>
      </p:sp>
    </p:spTree>
    <p:extLst>
      <p:ext uri="{BB962C8B-B14F-4D97-AF65-F5344CB8AC3E}">
        <p14:creationId xmlns:p14="http://schemas.microsoft.com/office/powerpoint/2010/main" val="135347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05DF95-040A-4D88-9C87-26E606875AAC}"/>
              </a:ext>
            </a:extLst>
          </p:cNvPr>
          <p:cNvSpPr txBox="1"/>
          <p:nvPr/>
        </p:nvSpPr>
        <p:spPr>
          <a:xfrm>
            <a:off x="577049" y="1047565"/>
            <a:ext cx="8700116" cy="2677656"/>
          </a:xfrm>
          <a:prstGeom prst="rect">
            <a:avLst/>
          </a:prstGeom>
          <a:noFill/>
        </p:spPr>
        <p:txBody>
          <a:bodyPr wrap="square">
            <a:spAutoFit/>
          </a:bodyPr>
          <a:lstStyle/>
          <a:p>
            <a:r>
              <a:rPr lang="ru-RU" sz="2400" dirty="0"/>
              <a:t>    Я  думаю, вы все уже знаете, что собираться на общие  </a:t>
            </a:r>
          </a:p>
          <a:p>
            <a:r>
              <a:rPr lang="ru-RU" sz="2400" dirty="0"/>
              <a:t>праздники в детском саду как прежде нельзя.  </a:t>
            </a:r>
            <a:r>
              <a:rPr lang="ru-RU" sz="2400" dirty="0" err="1"/>
              <a:t>Роспотреб</a:t>
            </a:r>
            <a:r>
              <a:rPr lang="ru-RU" sz="2400" dirty="0"/>
              <a:t>-надзор запретил проводить массовые  мероприятия до конца этого года. Поэтому  все праздники, развлечения и концерты мы будем  проводить в новом формате. Для детей  все мероприятия будем организовывать для  группы, а для родителей – дистанционно. </a:t>
            </a:r>
          </a:p>
        </p:txBody>
      </p:sp>
    </p:spTree>
    <p:extLst>
      <p:ext uri="{BB962C8B-B14F-4D97-AF65-F5344CB8AC3E}">
        <p14:creationId xmlns:p14="http://schemas.microsoft.com/office/powerpoint/2010/main" val="291085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72A63B-0108-4B1D-9724-FEF8563B354E}"/>
              </a:ext>
            </a:extLst>
          </p:cNvPr>
          <p:cNvSpPr txBox="1"/>
          <p:nvPr/>
        </p:nvSpPr>
        <p:spPr>
          <a:xfrm>
            <a:off x="870012" y="488272"/>
            <a:ext cx="8278426" cy="523220"/>
          </a:xfrm>
          <a:prstGeom prst="rect">
            <a:avLst/>
          </a:prstGeom>
          <a:noFill/>
        </p:spPr>
        <p:txBody>
          <a:bodyPr wrap="square">
            <a:spAutoFit/>
          </a:bodyPr>
          <a:lstStyle/>
          <a:p>
            <a:r>
              <a:rPr lang="ru-RU" sz="2800" dirty="0">
                <a:solidFill>
                  <a:schemeClr val="accent2"/>
                </a:solidFill>
              </a:rPr>
              <a:t>Дистанционное обучение применяем</a:t>
            </a:r>
            <a:r>
              <a:rPr lang="ru-RU" sz="2800" dirty="0"/>
              <a:t>:</a:t>
            </a:r>
          </a:p>
        </p:txBody>
      </p:sp>
      <p:sp>
        <p:nvSpPr>
          <p:cNvPr id="5" name="TextBox 4">
            <a:extLst>
              <a:ext uri="{FF2B5EF4-FFF2-40B4-BE49-F238E27FC236}">
                <a16:creationId xmlns:a16="http://schemas.microsoft.com/office/drawing/2014/main" id="{0305F0D8-903B-41E4-BEAF-904F9FA706ED}"/>
              </a:ext>
            </a:extLst>
          </p:cNvPr>
          <p:cNvSpPr txBox="1"/>
          <p:nvPr/>
        </p:nvSpPr>
        <p:spPr>
          <a:xfrm>
            <a:off x="870012" y="1251752"/>
            <a:ext cx="8278426" cy="1200329"/>
          </a:xfrm>
          <a:prstGeom prst="rect">
            <a:avLst/>
          </a:prstGeom>
          <a:noFill/>
        </p:spPr>
        <p:txBody>
          <a:bodyPr wrap="square">
            <a:spAutoFit/>
          </a:bodyPr>
          <a:lstStyle/>
          <a:p>
            <a:r>
              <a:rPr lang="ru-RU" sz="2400" dirty="0"/>
              <a:t>Когда детский сад не работает.</a:t>
            </a:r>
          </a:p>
          <a:p>
            <a:r>
              <a:rPr lang="ru-RU" sz="2400" dirty="0"/>
              <a:t>   </a:t>
            </a:r>
          </a:p>
          <a:p>
            <a:r>
              <a:rPr lang="ru-RU" sz="2400" dirty="0"/>
              <a:t>Когда ребенок не может посещать детский сад</a:t>
            </a:r>
          </a:p>
        </p:txBody>
      </p:sp>
    </p:spTree>
    <p:extLst>
      <p:ext uri="{BB962C8B-B14F-4D97-AF65-F5344CB8AC3E}">
        <p14:creationId xmlns:p14="http://schemas.microsoft.com/office/powerpoint/2010/main" val="3722207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0163CF-69F7-4B47-BB92-DB0D7026ED4F}"/>
              </a:ext>
            </a:extLst>
          </p:cNvPr>
          <p:cNvSpPr txBox="1"/>
          <p:nvPr/>
        </p:nvSpPr>
        <p:spPr>
          <a:xfrm>
            <a:off x="470517" y="284085"/>
            <a:ext cx="8677921" cy="5632311"/>
          </a:xfrm>
          <a:prstGeom prst="rect">
            <a:avLst/>
          </a:prstGeom>
          <a:noFill/>
        </p:spPr>
        <p:txBody>
          <a:bodyPr wrap="square">
            <a:spAutoFit/>
          </a:bodyPr>
          <a:lstStyle/>
          <a:p>
            <a:r>
              <a:rPr lang="ru-RU" sz="2000" dirty="0"/>
              <a:t>     </a:t>
            </a:r>
            <a:r>
              <a:rPr lang="ru-RU" sz="2000" b="0" i="0" dirty="0">
                <a:solidFill>
                  <a:srgbClr val="000000"/>
                </a:solidFill>
                <a:effectLst/>
                <a:latin typeface="PT Serif"/>
              </a:rPr>
              <a:t>Образовательные организации начали вводить в свою деятельность информационные технологии. Детские сады в этой ситуации не исключение. </a:t>
            </a:r>
            <a:r>
              <a:rPr lang="ru-RU" sz="2000" dirty="0"/>
              <a:t> </a:t>
            </a:r>
          </a:p>
          <a:p>
            <a:r>
              <a:rPr lang="ru-RU" sz="2000" dirty="0"/>
              <a:t>      Этой весной из-за коронавируса не все дети смогли  пройти </a:t>
            </a:r>
          </a:p>
          <a:p>
            <a:r>
              <a:rPr lang="ru-RU" sz="2000" dirty="0"/>
              <a:t>образовательную программу до конца,  поскольку детские сады были </a:t>
            </a:r>
          </a:p>
          <a:p>
            <a:r>
              <a:rPr lang="ru-RU" sz="2000" dirty="0"/>
              <a:t>закрыты. </a:t>
            </a:r>
          </a:p>
          <a:p>
            <a:r>
              <a:rPr lang="ru-RU" sz="2000" dirty="0"/>
              <a:t>    Если бы до  самоизоляции в детских садах была налажена  система </a:t>
            </a:r>
          </a:p>
          <a:p>
            <a:r>
              <a:rPr lang="ru-RU" sz="2000" dirty="0"/>
              <a:t>дистанционного образования, то  проблем, как проводить занятия, не было бы.  Сейчас уже говорят о второй волне эпидемии,  поэтому без дистанционного образования будет  сложно. Интернет-технологии </a:t>
            </a:r>
          </a:p>
          <a:p>
            <a:r>
              <a:rPr lang="ru-RU" sz="2000" dirty="0"/>
              <a:t>можно применять и  к детям, которые по каким-то причинам не </a:t>
            </a:r>
            <a:r>
              <a:rPr lang="ru-RU" sz="2000" dirty="0" err="1"/>
              <a:t>мо</a:t>
            </a:r>
            <a:r>
              <a:rPr lang="ru-RU" sz="2000" dirty="0"/>
              <a:t>-гут  ходить в детский сад, например находятся на  больничном. Это </a:t>
            </a:r>
          </a:p>
          <a:p>
            <a:r>
              <a:rPr lang="ru-RU" sz="2000" dirty="0"/>
              <a:t>хорошая возможность, чтобы они  не отставали от других.  К тому же внедрять в работу информационные  технологии призывает и </a:t>
            </a:r>
            <a:r>
              <a:rPr lang="ru-RU" sz="2000" dirty="0" err="1"/>
              <a:t>прави-тельство</a:t>
            </a:r>
            <a:r>
              <a:rPr lang="ru-RU" sz="2000" dirty="0"/>
              <a:t>. В своем  антикризисном плане, который оно выпустило в конце мая, об этом сказано напрямую. А  </a:t>
            </a:r>
            <a:r>
              <a:rPr lang="ru-RU" sz="2000" dirty="0" err="1"/>
              <a:t>Минпросвещение</a:t>
            </a:r>
            <a:r>
              <a:rPr lang="ru-RU" sz="2000" dirty="0"/>
              <a:t> еще в марте рекомендовало  образовательным организациям перейти на  дистанционное обучение.  </a:t>
            </a:r>
          </a:p>
        </p:txBody>
      </p:sp>
    </p:spTree>
    <p:extLst>
      <p:ext uri="{BB962C8B-B14F-4D97-AF65-F5344CB8AC3E}">
        <p14:creationId xmlns:p14="http://schemas.microsoft.com/office/powerpoint/2010/main" val="1734500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8C8455-7D59-444A-94CA-C87B6F856C20}"/>
              </a:ext>
            </a:extLst>
          </p:cNvPr>
          <p:cNvSpPr txBox="1"/>
          <p:nvPr/>
        </p:nvSpPr>
        <p:spPr>
          <a:xfrm>
            <a:off x="745724" y="355107"/>
            <a:ext cx="8402714" cy="523220"/>
          </a:xfrm>
          <a:prstGeom prst="rect">
            <a:avLst/>
          </a:prstGeom>
          <a:noFill/>
        </p:spPr>
        <p:txBody>
          <a:bodyPr wrap="square">
            <a:spAutoFit/>
          </a:bodyPr>
          <a:lstStyle/>
          <a:p>
            <a:pPr algn="l"/>
            <a:r>
              <a:rPr lang="ru-RU" sz="2800" b="1" i="0" dirty="0">
                <a:solidFill>
                  <a:schemeClr val="accent2"/>
                </a:solidFill>
                <a:effectLst/>
                <a:latin typeface="PT Sans"/>
              </a:rPr>
              <a:t>А что спросят родители?</a:t>
            </a:r>
          </a:p>
        </p:txBody>
      </p:sp>
      <p:sp>
        <p:nvSpPr>
          <p:cNvPr id="5" name="TextBox 4">
            <a:extLst>
              <a:ext uri="{FF2B5EF4-FFF2-40B4-BE49-F238E27FC236}">
                <a16:creationId xmlns:a16="http://schemas.microsoft.com/office/drawing/2014/main" id="{6DBCCD2A-E981-4165-94AC-2A503D3E329C}"/>
              </a:ext>
            </a:extLst>
          </p:cNvPr>
          <p:cNvSpPr txBox="1"/>
          <p:nvPr/>
        </p:nvSpPr>
        <p:spPr>
          <a:xfrm>
            <a:off x="648070" y="878327"/>
            <a:ext cx="8708994" cy="5423344"/>
          </a:xfrm>
          <a:prstGeom prst="rect">
            <a:avLst/>
          </a:prstGeom>
          <a:noFill/>
        </p:spPr>
        <p:txBody>
          <a:bodyPr wrap="square">
            <a:spAutoFit/>
          </a:bodyPr>
          <a:lstStyle/>
          <a:p>
            <a:pPr>
              <a:lnSpc>
                <a:spcPct val="107000"/>
              </a:lnSpc>
              <a:spcAft>
                <a:spcPts val="800"/>
              </a:spcAft>
            </a:pPr>
            <a:r>
              <a:rPr lang="ru-RU" sz="1800" b="1">
                <a:solidFill>
                  <a:srgbClr val="733902"/>
                </a:solidFill>
                <a:effectLst/>
                <a:latin typeface="Arial" panose="020B0604020202020204" pitchFamily="34" charset="0"/>
                <a:ea typeface="Times New Roman" panose="02020603050405020304" pitchFamily="18" charset="0"/>
                <a:cs typeface="Times New Roman" panose="02020603050405020304" pitchFamily="18" charset="0"/>
              </a:rPr>
              <a:t>Мне не кажется, что моему ребенку будет полезно сидеть за компьютером. К тому же одна знакомая рассказала, что ее сыну такие уроки не пошли. Могу ли я отказаться от дистанционных занятий?</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Да, вы можете отказаться от дистанционных занятий. Никто к этому не принуждает. Это всего лишь альтернативная форма обучения на тот случай, если детский сад закрыт или воспитанник его не посещает по каким-то другим причинам. Вы можете заниматься с ребенком дома самостоятельно. Но из опыта скажу, не у всех родителей получается это эффективно</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b="1">
                <a:solidFill>
                  <a:srgbClr val="733902"/>
                </a:solidFill>
                <a:effectLst/>
                <a:latin typeface="Arial" panose="020B0604020202020204" pitchFamily="34" charset="0"/>
                <a:ea typeface="Times New Roman" panose="02020603050405020304" pitchFamily="18" charset="0"/>
                <a:cs typeface="Times New Roman" panose="02020603050405020304" pitchFamily="18" charset="0"/>
              </a:rPr>
              <a:t>У меня дочь часто болеет, я бы очень хотела, чтобы она занималась в это время дистанционно. Но как быть, если у нас нет планшета для таких занятий?</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В этой ситуации обзавестись компьютером или планшетом необходимо. Если нет возможности купить, поспрашивайте у родственников или знакомых, может, кто-нибудь даст на время. В конце концов, вы можете обратиться в детский сад. Если мы найдем лишний компьютер, то сможем предоставить его вам. Но пока ничего обещать не могу, поскольку прежде всего ими нужно обеспечить сотрудников.</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583067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177</TotalTime>
  <Words>973</Words>
  <Application>Microsoft Office PowerPoint</Application>
  <PresentationFormat>Широкоэкранный</PresentationFormat>
  <Paragraphs>52</Paragraphs>
  <Slides>11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vt:lpstr>
      <vt:lpstr>Calibri</vt:lpstr>
      <vt:lpstr>PT Sans</vt:lpstr>
      <vt:lpstr>PT Serif</vt:lpstr>
      <vt:lpstr>Times New Roman</vt:lpstr>
      <vt:lpstr>Trebuchet MS</vt:lpstr>
      <vt:lpstr>Wingdings 3</vt:lpstr>
      <vt:lpstr>Аспект</vt:lpstr>
      <vt:lpstr>Новое в работе детского сада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Новое в работе детского сада</dc:title>
  <dc:creator>Заведующий</dc:creator>
  <cp:lastModifiedBy>Заведующий</cp:lastModifiedBy>
  <cp:revision>10</cp:revision>
  <dcterms:created xsi:type="dcterms:W3CDTF">2020-08-31T06:56:42Z</dcterms:created>
  <dcterms:modified xsi:type="dcterms:W3CDTF">2020-08-31T09:53:46Z</dcterms:modified>
</cp:coreProperties>
</file>